
<file path=[Content_Types].xml><?xml version="1.0" encoding="utf-8"?>
<Types xmlns="http://schemas.openxmlformats.org/package/2006/content-types">
  <Default Extension="bin" ContentType="audio/unknown"/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27" r:id="rId2"/>
  </p:sldMasterIdLst>
  <p:notesMasterIdLst>
    <p:notesMasterId r:id="rId85"/>
  </p:notesMasterIdLst>
  <p:sldIdLst>
    <p:sldId id="610" r:id="rId3"/>
    <p:sldId id="613" r:id="rId4"/>
    <p:sldId id="606" r:id="rId5"/>
    <p:sldId id="611" r:id="rId6"/>
    <p:sldId id="612" r:id="rId7"/>
    <p:sldId id="614" r:id="rId8"/>
    <p:sldId id="615" r:id="rId9"/>
    <p:sldId id="616" r:id="rId10"/>
    <p:sldId id="617" r:id="rId11"/>
    <p:sldId id="535" r:id="rId12"/>
    <p:sldId id="536" r:id="rId13"/>
    <p:sldId id="605" r:id="rId14"/>
    <p:sldId id="258" r:id="rId15"/>
    <p:sldId id="537" r:id="rId16"/>
    <p:sldId id="538" r:id="rId17"/>
    <p:sldId id="539" r:id="rId18"/>
    <p:sldId id="540" r:id="rId19"/>
    <p:sldId id="541" r:id="rId20"/>
    <p:sldId id="542" r:id="rId21"/>
    <p:sldId id="543" r:id="rId22"/>
    <p:sldId id="544" r:id="rId23"/>
    <p:sldId id="545" r:id="rId24"/>
    <p:sldId id="546" r:id="rId25"/>
    <p:sldId id="547" r:id="rId26"/>
    <p:sldId id="548" r:id="rId27"/>
    <p:sldId id="549" r:id="rId28"/>
    <p:sldId id="550" r:id="rId29"/>
    <p:sldId id="551" r:id="rId30"/>
    <p:sldId id="552" r:id="rId31"/>
    <p:sldId id="553" r:id="rId32"/>
    <p:sldId id="554" r:id="rId33"/>
    <p:sldId id="555" r:id="rId34"/>
    <p:sldId id="556" r:id="rId35"/>
    <p:sldId id="557" r:id="rId36"/>
    <p:sldId id="558" r:id="rId37"/>
    <p:sldId id="559" r:id="rId38"/>
    <p:sldId id="560" r:id="rId39"/>
    <p:sldId id="561" r:id="rId40"/>
    <p:sldId id="562" r:id="rId41"/>
    <p:sldId id="563" r:id="rId42"/>
    <p:sldId id="564" r:id="rId43"/>
    <p:sldId id="565" r:id="rId44"/>
    <p:sldId id="566" r:id="rId45"/>
    <p:sldId id="567" r:id="rId46"/>
    <p:sldId id="568" r:id="rId47"/>
    <p:sldId id="569" r:id="rId48"/>
    <p:sldId id="570" r:id="rId49"/>
    <p:sldId id="571" r:id="rId50"/>
    <p:sldId id="572" r:id="rId51"/>
    <p:sldId id="573" r:id="rId52"/>
    <p:sldId id="574" r:id="rId53"/>
    <p:sldId id="575" r:id="rId54"/>
    <p:sldId id="576" r:id="rId55"/>
    <p:sldId id="577" r:id="rId56"/>
    <p:sldId id="578" r:id="rId57"/>
    <p:sldId id="579" r:id="rId58"/>
    <p:sldId id="580" r:id="rId59"/>
    <p:sldId id="581" r:id="rId60"/>
    <p:sldId id="582" r:id="rId61"/>
    <p:sldId id="583" r:id="rId62"/>
    <p:sldId id="584" r:id="rId63"/>
    <p:sldId id="585" r:id="rId64"/>
    <p:sldId id="586" r:id="rId65"/>
    <p:sldId id="587" r:id="rId66"/>
    <p:sldId id="588" r:id="rId67"/>
    <p:sldId id="589" r:id="rId68"/>
    <p:sldId id="590" r:id="rId69"/>
    <p:sldId id="591" r:id="rId70"/>
    <p:sldId id="592" r:id="rId71"/>
    <p:sldId id="593" r:id="rId72"/>
    <p:sldId id="594" r:id="rId73"/>
    <p:sldId id="595" r:id="rId74"/>
    <p:sldId id="596" r:id="rId75"/>
    <p:sldId id="597" r:id="rId76"/>
    <p:sldId id="598" r:id="rId77"/>
    <p:sldId id="599" r:id="rId78"/>
    <p:sldId id="600" r:id="rId79"/>
    <p:sldId id="602" r:id="rId80"/>
    <p:sldId id="604" r:id="rId81"/>
    <p:sldId id="603" r:id="rId82"/>
    <p:sldId id="329" r:id="rId83"/>
    <p:sldId id="330" r:id="rId8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6" autoAdjust="0"/>
    <p:restoredTop sz="90993"/>
  </p:normalViewPr>
  <p:slideViewPr>
    <p:cSldViewPr>
      <p:cViewPr varScale="1">
        <p:scale>
          <a:sx n="85" d="100"/>
          <a:sy n="85" d="100"/>
        </p:scale>
        <p:origin x="88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8D1CF4D-D3EF-4E4E-AEAD-D9BE1CB10126}" type="datetimeFigureOut">
              <a:rPr lang="en-US"/>
              <a:pPr>
                <a:defRPr/>
              </a:pPr>
              <a:t>12/13/2017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B3AC4CD-655A-46FF-8CF1-638AA8C1B2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398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 bwMode="auto"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116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 bwMode="auto"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94350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 bwMode="auto"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8648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3AC4CD-655A-46FF-8CF1-638AA8C1B2A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90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3AC4CD-655A-46FF-8CF1-638AA8C1B2A7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5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s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429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3" name="Rectangle 2"/>
          <p:cNvSpPr/>
          <p:nvPr userDrawn="1"/>
        </p:nvSpPr>
        <p:spPr>
          <a:xfrm>
            <a:off x="4191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4" name="Rectangle 3"/>
          <p:cNvSpPr/>
          <p:nvPr userDrawn="1"/>
        </p:nvSpPr>
        <p:spPr>
          <a:xfrm>
            <a:off x="1905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5" name="Rectangle 4"/>
          <p:cNvSpPr/>
          <p:nvPr userDrawn="1"/>
        </p:nvSpPr>
        <p:spPr>
          <a:xfrm>
            <a:off x="2667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6" name="Rectangle 5"/>
          <p:cNvSpPr/>
          <p:nvPr userDrawn="1"/>
        </p:nvSpPr>
        <p:spPr>
          <a:xfrm>
            <a:off x="6477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7" name="Rectangle 6"/>
          <p:cNvSpPr/>
          <p:nvPr userDrawn="1"/>
        </p:nvSpPr>
        <p:spPr>
          <a:xfrm>
            <a:off x="7239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8" name="Rectangle 7"/>
          <p:cNvSpPr/>
          <p:nvPr userDrawn="1"/>
        </p:nvSpPr>
        <p:spPr>
          <a:xfrm>
            <a:off x="4953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9" name="Rectangle 8"/>
          <p:cNvSpPr/>
          <p:nvPr userDrawn="1"/>
        </p:nvSpPr>
        <p:spPr>
          <a:xfrm>
            <a:off x="5715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10" name="Rectangle 9"/>
          <p:cNvSpPr/>
          <p:nvPr userDrawn="1"/>
        </p:nvSpPr>
        <p:spPr>
          <a:xfrm>
            <a:off x="1143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11" name="Rectangle 10"/>
          <p:cNvSpPr/>
          <p:nvPr userDrawn="1"/>
        </p:nvSpPr>
        <p:spPr>
          <a:xfrm>
            <a:off x="1143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12" name="Rectangle 11"/>
          <p:cNvSpPr/>
          <p:nvPr userDrawn="1"/>
        </p:nvSpPr>
        <p:spPr>
          <a:xfrm>
            <a:off x="7239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13" name="Rectangle 12"/>
          <p:cNvSpPr/>
          <p:nvPr userDrawn="1"/>
        </p:nvSpPr>
        <p:spPr>
          <a:xfrm>
            <a:off x="1905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14" name="Rectangle 13"/>
          <p:cNvSpPr/>
          <p:nvPr userDrawn="1"/>
        </p:nvSpPr>
        <p:spPr>
          <a:xfrm>
            <a:off x="6477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15" name="Rectangle 14"/>
          <p:cNvSpPr/>
          <p:nvPr userDrawn="1"/>
        </p:nvSpPr>
        <p:spPr>
          <a:xfrm>
            <a:off x="2667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16" name="Rectangle 15"/>
          <p:cNvSpPr/>
          <p:nvPr userDrawn="1"/>
        </p:nvSpPr>
        <p:spPr>
          <a:xfrm>
            <a:off x="5715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17" name="Rectangle 16"/>
          <p:cNvSpPr/>
          <p:nvPr userDrawn="1"/>
        </p:nvSpPr>
        <p:spPr>
          <a:xfrm>
            <a:off x="3429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18" name="Rectangle 17"/>
          <p:cNvSpPr/>
          <p:nvPr userDrawn="1"/>
        </p:nvSpPr>
        <p:spPr>
          <a:xfrm>
            <a:off x="4953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19" name="Rectangle 18"/>
          <p:cNvSpPr/>
          <p:nvPr userDrawn="1"/>
        </p:nvSpPr>
        <p:spPr>
          <a:xfrm>
            <a:off x="4191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20" name="TextBox 19"/>
          <p:cNvSpPr txBox="1"/>
          <p:nvPr userDrawn="1"/>
        </p:nvSpPr>
        <p:spPr bwMode="auto">
          <a:xfrm>
            <a:off x="4114800" y="5575756"/>
            <a:ext cx="9144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Start Timer</a:t>
            </a:r>
            <a:endParaRPr lang="en-US" sz="8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21" name="TextBox 20">
            <a:hlinkClick r:id="" action="ppaction://hlinkshowjump?jump=nextslide"/>
          </p:cNvPr>
          <p:cNvSpPr txBox="1"/>
          <p:nvPr userDrawn="1"/>
        </p:nvSpPr>
        <p:spPr bwMode="auto">
          <a:xfrm>
            <a:off x="8099424" y="5507621"/>
            <a:ext cx="8159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GO TO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RESPONSE</a:t>
            </a:r>
            <a:endParaRPr lang="en-US" sz="8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66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Ra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5" grpId="1" animBg="1"/>
      <p:bldP spid="16" grpId="0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515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116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950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488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slide" Target="../slides/slide19.xml"/><Relationship Id="rId5" Type="http://schemas.openxmlformats.org/officeDocument/2006/relationships/slideLayout" Target="../slideLayouts/slideLayout5.xml"/><Relationship Id="rId10" Type="http://schemas.openxmlformats.org/officeDocument/2006/relationships/audio" Target="../media/audio3.wav"/><Relationship Id="rId4" Type="http://schemas.openxmlformats.org/officeDocument/2006/relationships/slideLayout" Target="../slideLayouts/slideLayout4.xml"/><Relationship Id="rId9" Type="http://schemas.openxmlformats.org/officeDocument/2006/relationships/audio" Target="../media/audio2.bin"/><Relationship Id="rId14" Type="http://schemas.openxmlformats.org/officeDocument/2006/relationships/audio" Target="../media/audio4.bin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20"/>
          <p:cNvGrpSpPr>
            <a:grpSpLocks/>
          </p:cNvGrpSpPr>
          <p:nvPr userDrawn="1"/>
        </p:nvGrpSpPr>
        <p:grpSpPr bwMode="auto">
          <a:xfrm>
            <a:off x="7010400" y="6172200"/>
            <a:ext cx="1804989" cy="534988"/>
            <a:chOff x="7010399" y="6172200"/>
            <a:chExt cx="1804989" cy="534544"/>
          </a:xfrm>
        </p:grpSpPr>
        <p:sp>
          <p:nvSpPr>
            <p:cNvPr id="22" name="Text Box 63"/>
            <p:cNvSpPr txBox="1">
              <a:spLocks noChangeArrowheads="1"/>
            </p:cNvSpPr>
            <p:nvPr/>
          </p:nvSpPr>
          <p:spPr bwMode="auto">
            <a:xfrm>
              <a:off x="7467600" y="6491023"/>
              <a:ext cx="533400" cy="215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altLang="en-US" sz="800" b="1" dirty="0">
                  <a:solidFill>
                    <a:schemeClr val="bg1"/>
                  </a:solidFill>
                  <a:effectLst/>
                </a:rPr>
                <a:t>Cheer</a:t>
              </a:r>
            </a:p>
          </p:txBody>
        </p:sp>
        <p:sp>
          <p:nvSpPr>
            <p:cNvPr id="23" name="Text Box 64"/>
            <p:cNvSpPr txBox="1">
              <a:spLocks noChangeArrowheads="1"/>
            </p:cNvSpPr>
            <p:nvPr/>
          </p:nvSpPr>
          <p:spPr bwMode="auto">
            <a:xfrm>
              <a:off x="8229600" y="6491023"/>
              <a:ext cx="585788" cy="214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altLang="en-US" sz="800" b="1" dirty="0">
                  <a:solidFill>
                    <a:schemeClr val="bg1"/>
                  </a:solidFill>
                  <a:effectLst/>
                </a:rPr>
                <a:t>Silence</a:t>
              </a:r>
            </a:p>
          </p:txBody>
        </p:sp>
        <p:sp>
          <p:nvSpPr>
            <p:cNvPr id="24" name="Text Box 65"/>
            <p:cNvSpPr txBox="1">
              <a:spLocks noChangeArrowheads="1"/>
            </p:cNvSpPr>
            <p:nvPr/>
          </p:nvSpPr>
          <p:spPr bwMode="auto">
            <a:xfrm>
              <a:off x="7010399" y="6491023"/>
              <a:ext cx="541338" cy="215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altLang="en-US" sz="800" b="1" smtClean="0">
                  <a:solidFill>
                    <a:schemeClr val="bg1"/>
                  </a:solidFill>
                  <a:effectLst/>
                </a:rPr>
                <a:t>Wrong</a:t>
              </a:r>
              <a:endParaRPr lang="en-US" altLang="en-US" sz="800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6" name="Text Box 69"/>
            <p:cNvSpPr txBox="1">
              <a:spLocks noChangeArrowheads="1"/>
            </p:cNvSpPr>
            <p:nvPr/>
          </p:nvSpPr>
          <p:spPr bwMode="auto">
            <a:xfrm>
              <a:off x="7885113" y="6491023"/>
              <a:ext cx="457200" cy="214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altLang="en-US" sz="800" b="1" dirty="0">
                  <a:solidFill>
                    <a:schemeClr val="bg1"/>
                  </a:solidFill>
                  <a:effectLst/>
                </a:rPr>
                <a:t>Boo</a:t>
              </a:r>
            </a:p>
          </p:txBody>
        </p:sp>
        <p:sp>
          <p:nvSpPr>
            <p:cNvPr id="27" name="AutoShape 60">
              <a:hlinkClick r:id="" action="ppaction://noaction" highlightClick="1">
                <a:snd r:embed="rId8" name="cheering1.wav"/>
              </a:hlinkClick>
            </p:cNvPr>
            <p:cNvSpPr>
              <a:spLocks noChangeArrowheads="1"/>
            </p:cNvSpPr>
            <p:nvPr/>
          </p:nvSpPr>
          <p:spPr bwMode="auto">
            <a:xfrm>
              <a:off x="7512050" y="6172200"/>
              <a:ext cx="365125" cy="364822"/>
            </a:xfrm>
            <a:prstGeom prst="actionButtonSound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400"/>
            </a:p>
          </p:txBody>
        </p:sp>
        <p:sp>
          <p:nvSpPr>
            <p:cNvPr id="28" name="AutoShape 61">
              <a:hlinkClick r:id="" action="ppaction://noaction" highlightClick="1">
                <a:snd r:embed="rId9" name="Buzzer.wav"/>
              </a:hlinkClick>
            </p:cNvPr>
            <p:cNvSpPr>
              <a:spLocks noChangeArrowheads="1"/>
            </p:cNvSpPr>
            <p:nvPr/>
          </p:nvSpPr>
          <p:spPr bwMode="auto">
            <a:xfrm>
              <a:off x="7102475" y="6172200"/>
              <a:ext cx="365125" cy="364822"/>
            </a:xfrm>
            <a:prstGeom prst="actionButtonSound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400"/>
            </a:p>
          </p:txBody>
        </p:sp>
        <p:sp>
          <p:nvSpPr>
            <p:cNvPr id="29" name="AutoShape 62">
              <a:hlinkClick r:id="" action="ppaction://noaction" highlightClick="1" endSnd="1"/>
            </p:cNvPr>
            <p:cNvSpPr>
              <a:spLocks noChangeArrowheads="1"/>
            </p:cNvSpPr>
            <p:nvPr/>
          </p:nvSpPr>
          <p:spPr bwMode="auto">
            <a:xfrm>
              <a:off x="8328025" y="6172200"/>
              <a:ext cx="365125" cy="364822"/>
            </a:xfrm>
            <a:prstGeom prst="actionButtonSound">
              <a:avLst/>
            </a:prstGeom>
            <a:solidFill>
              <a:srgbClr val="F6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400"/>
            </a:p>
          </p:txBody>
        </p:sp>
        <p:sp>
          <p:nvSpPr>
            <p:cNvPr id="31" name="AutoShape 68">
              <a:hlinkClick r:id="" action="ppaction://noaction" highlightClick="1">
                <a:snd r:embed="rId10" name="boo3.wav"/>
              </a:hlinkClick>
            </p:cNvPr>
            <p:cNvSpPr>
              <a:spLocks noChangeArrowheads="1"/>
            </p:cNvSpPr>
            <p:nvPr/>
          </p:nvSpPr>
          <p:spPr bwMode="auto">
            <a:xfrm>
              <a:off x="7924800" y="6172200"/>
              <a:ext cx="365125" cy="364822"/>
            </a:xfrm>
            <a:prstGeom prst="actionButtonSound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400"/>
            </a:p>
          </p:txBody>
        </p:sp>
      </p:grpSp>
      <p:pic>
        <p:nvPicPr>
          <p:cNvPr id="1032" name="Picture 2">
            <a:hlinkClick r:id="rId11" action="ppaction://hlinksldjump"/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789" y="5986465"/>
            <a:ext cx="72072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943600"/>
            <a:ext cx="2402195" cy="66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63"/>
          <p:cNvSpPr txBox="1">
            <a:spLocks noChangeArrowheads="1"/>
          </p:cNvSpPr>
          <p:nvPr userDrawn="1"/>
        </p:nvSpPr>
        <p:spPr bwMode="auto">
          <a:xfrm>
            <a:off x="6589714" y="6491288"/>
            <a:ext cx="57308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800" b="1" smtClean="0">
                <a:solidFill>
                  <a:schemeClr val="bg1"/>
                </a:solidFill>
                <a:effectLst/>
              </a:rPr>
              <a:t>Correct</a:t>
            </a:r>
            <a:endParaRPr lang="en-US" altLang="en-US" sz="8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18" name="AutoShape 60">
            <a:hlinkClick r:id="" action="ppaction://noaction" highlightClick="1">
              <a:snd r:embed="rId14" name="Ding.wav"/>
            </a:hlinkClick>
          </p:cNvPr>
          <p:cNvSpPr>
            <a:spLocks noChangeArrowheads="1"/>
          </p:cNvSpPr>
          <p:nvPr userDrawn="1"/>
        </p:nvSpPr>
        <p:spPr bwMode="auto">
          <a:xfrm>
            <a:off x="6673850" y="6172200"/>
            <a:ext cx="365125" cy="365125"/>
          </a:xfrm>
          <a:prstGeom prst="actionButtonSound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19" r:id="rId2"/>
    <p:sldLayoutId id="2147483713" r:id="rId3"/>
    <p:sldLayoutId id="2147483724" r:id="rId4"/>
    <p:sldLayoutId id="2147483726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90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Reid@youthdownloads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13" Type="http://schemas.openxmlformats.org/officeDocument/2006/relationships/slide" Target="slide72.xml"/><Relationship Id="rId18" Type="http://schemas.openxmlformats.org/officeDocument/2006/relationships/slide" Target="slide64.xml"/><Relationship Id="rId26" Type="http://schemas.openxmlformats.org/officeDocument/2006/relationships/slide" Target="slide28.xml"/><Relationship Id="rId3" Type="http://schemas.openxmlformats.org/officeDocument/2006/relationships/slide" Target="slide20.xml"/><Relationship Id="rId21" Type="http://schemas.openxmlformats.org/officeDocument/2006/relationships/slide" Target="slide36.xml"/><Relationship Id="rId7" Type="http://schemas.openxmlformats.org/officeDocument/2006/relationships/slide" Target="slide70.xml"/><Relationship Id="rId12" Type="http://schemas.openxmlformats.org/officeDocument/2006/relationships/slide" Target="slide62.xml"/><Relationship Id="rId17" Type="http://schemas.openxmlformats.org/officeDocument/2006/relationships/slide" Target="slide54.xml"/><Relationship Id="rId25" Type="http://schemas.openxmlformats.org/officeDocument/2006/relationships/slide" Target="slide76.xml"/><Relationship Id="rId33" Type="http://schemas.openxmlformats.org/officeDocument/2006/relationships/slide" Target="slide30.xml"/><Relationship Id="rId2" Type="http://schemas.openxmlformats.org/officeDocument/2006/relationships/image" Target="../media/image8.jpg"/><Relationship Id="rId16" Type="http://schemas.openxmlformats.org/officeDocument/2006/relationships/slide" Target="slide44.xml"/><Relationship Id="rId20" Type="http://schemas.openxmlformats.org/officeDocument/2006/relationships/slide" Target="slide26.xml"/><Relationship Id="rId29" Type="http://schemas.openxmlformats.org/officeDocument/2006/relationships/slide" Target="slide5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0.xml"/><Relationship Id="rId11" Type="http://schemas.openxmlformats.org/officeDocument/2006/relationships/slide" Target="slide52.xml"/><Relationship Id="rId24" Type="http://schemas.openxmlformats.org/officeDocument/2006/relationships/slide" Target="slide66.xml"/><Relationship Id="rId32" Type="http://schemas.openxmlformats.org/officeDocument/2006/relationships/slide" Target="slide80.xml"/><Relationship Id="rId5" Type="http://schemas.openxmlformats.org/officeDocument/2006/relationships/slide" Target="slide50.xml"/><Relationship Id="rId15" Type="http://schemas.openxmlformats.org/officeDocument/2006/relationships/slide" Target="slide34.xml"/><Relationship Id="rId23" Type="http://schemas.openxmlformats.org/officeDocument/2006/relationships/slide" Target="slide56.xml"/><Relationship Id="rId28" Type="http://schemas.openxmlformats.org/officeDocument/2006/relationships/slide" Target="slide48.xml"/><Relationship Id="rId10" Type="http://schemas.openxmlformats.org/officeDocument/2006/relationships/slide" Target="slide42.xml"/><Relationship Id="rId19" Type="http://schemas.openxmlformats.org/officeDocument/2006/relationships/slide" Target="slide74.xml"/><Relationship Id="rId31" Type="http://schemas.openxmlformats.org/officeDocument/2006/relationships/slide" Target="slide78.xml"/><Relationship Id="rId4" Type="http://schemas.openxmlformats.org/officeDocument/2006/relationships/slide" Target="slide40.xml"/><Relationship Id="rId9" Type="http://schemas.openxmlformats.org/officeDocument/2006/relationships/slide" Target="slide32.xml"/><Relationship Id="rId14" Type="http://schemas.openxmlformats.org/officeDocument/2006/relationships/slide" Target="slide24.xml"/><Relationship Id="rId22" Type="http://schemas.openxmlformats.org/officeDocument/2006/relationships/slide" Target="slide46.xml"/><Relationship Id="rId27" Type="http://schemas.openxmlformats.org/officeDocument/2006/relationships/slide" Target="slide38.xml"/><Relationship Id="rId30" Type="http://schemas.openxmlformats.org/officeDocument/2006/relationships/slide" Target="slide6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599" y="685800"/>
            <a:ext cx="7924800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ARU 175 Veteran’s Staff: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Rachel </a:t>
            </a:r>
            <a:r>
              <a:rPr lang="en-US" sz="40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Walker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Anthony </a:t>
            </a:r>
            <a:r>
              <a:rPr lang="en-US" sz="4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Rivera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(Tony Penn)</a:t>
            </a:r>
            <a:endParaRPr lang="en-US" sz="4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 algn="ctr"/>
            <a:endParaRPr lang="en-US" sz="4000" dirty="0" smtClean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Featuring</a:t>
            </a:r>
            <a:r>
              <a:rPr lang="en-US" sz="40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: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Arial Black" panose="020B0A04020102020204" pitchFamily="34" charset="0"/>
                <a:cs typeface="Arial" charset="0"/>
              </a:rPr>
              <a:t>Jenny </a:t>
            </a:r>
            <a:r>
              <a:rPr lang="en-US" sz="4400" b="1" dirty="0" smtClean="0">
                <a:solidFill>
                  <a:schemeClr val="bg1"/>
                </a:solidFill>
                <a:latin typeface="Arial Black" panose="020B0A04020102020204" pitchFamily="34" charset="0"/>
                <a:cs typeface="Arial" charset="0"/>
              </a:rPr>
              <a:t>Easterling</a:t>
            </a:r>
          </a:p>
          <a:p>
            <a:pPr algn="ctr"/>
            <a:endParaRPr lang="en-US" dirty="0" smtClean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 algn="ctr"/>
            <a:r>
              <a:rPr lang="en-US" sz="66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PRESENTS…</a:t>
            </a:r>
            <a:endParaRPr lang="en-US" sz="6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</a:p>
          <a:p>
            <a:pPr algn="ctr"/>
            <a:endParaRPr lang="en-US" sz="44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405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5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AutoShape 11"/>
          <p:cNvSpPr>
            <a:spLocks noChangeArrowheads="1"/>
          </p:cNvSpPr>
          <p:nvPr/>
        </p:nvSpPr>
        <p:spPr bwMode="auto">
          <a:xfrm>
            <a:off x="454028" y="7760832"/>
            <a:ext cx="1809102" cy="1070747"/>
          </a:xfrm>
          <a:prstGeom prst="parallelogram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  <a:alpha val="0"/>
                </a:schemeClr>
              </a:gs>
              <a:gs pos="50000">
                <a:schemeClr val="bg1">
                  <a:alpha val="25000"/>
                </a:schemeClr>
              </a:gs>
              <a:gs pos="100000">
                <a:schemeClr val="accent1">
                  <a:gamma/>
                  <a:shade val="46275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 lang="en-US" altLang="en-US" sz="6000" b="1" i="1">
              <a:solidFill>
                <a:srgbClr val="000066"/>
              </a:solidFill>
            </a:endParaRPr>
          </a:p>
        </p:txBody>
      </p:sp>
      <p:sp>
        <p:nvSpPr>
          <p:cNvPr id="6156" name="AutoShape 12"/>
          <p:cNvSpPr>
            <a:spLocks noChangeArrowheads="1"/>
          </p:cNvSpPr>
          <p:nvPr/>
        </p:nvSpPr>
        <p:spPr bwMode="auto">
          <a:xfrm>
            <a:off x="4752977" y="0"/>
            <a:ext cx="4391025" cy="6858000"/>
          </a:xfrm>
          <a:prstGeom prst="parallelogram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  <a:alpha val="0"/>
                </a:schemeClr>
              </a:gs>
              <a:gs pos="50000">
                <a:schemeClr val="bg1">
                  <a:alpha val="58000"/>
                </a:schemeClr>
              </a:gs>
              <a:gs pos="100000">
                <a:schemeClr val="accent1">
                  <a:gamma/>
                  <a:shade val="46275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endParaRPr lang="en-US" altLang="en-US" sz="6600" b="1" i="1">
              <a:solidFill>
                <a:srgbClr val="000066"/>
              </a:solidFill>
            </a:endParaRPr>
          </a:p>
        </p:txBody>
      </p:sp>
      <p:pic>
        <p:nvPicPr>
          <p:cNvPr id="1026" name="Picture 2" descr="Image result for jeopardy logo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90800"/>
            <a:ext cx="7848600" cy="235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Jeopardy-theme-song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8159.625"/>
                  <p14:fade out="1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29100" y="529209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6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nodeType="withEffect">
                                  <p:stCondLst>
                                    <p:cond delay="8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6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1" fill="hold" nodeType="withEffect">
                                  <p:stCondLst>
                                    <p:cond delay="8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61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389714" y="340578"/>
            <a:ext cx="8373286" cy="575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FAQ: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game officially licensed by Jeopardy!?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20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it’s not. This game is a PARODY game.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0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How do I reset the links on the main board back to yellow?</a:t>
            </a:r>
          </a:p>
          <a:p>
            <a:pPr>
              <a:spcBef>
                <a:spcPct val="0"/>
              </a:spcBef>
            </a:pPr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Simply close the PowerPoint file, and re-open, and the links will turn back to yellow.</a:t>
            </a:r>
          </a:p>
          <a:p>
            <a:pPr marL="457200" indent="-457200">
              <a:buAutoNum type="alphaUcPeriod"/>
            </a:pPr>
            <a:endParaRPr lang="en-US" sz="2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Why aren’t the sound effects working?</a:t>
            </a:r>
          </a:p>
          <a:p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If the sound effects aren’t working, I would suggest upgrading your PowerPoint to something newer than 2008, and using a PC instead of a Mac if possible. Also, Google slides, Keynotes, etc. are not supported.</a:t>
            </a:r>
          </a:p>
          <a:p>
            <a:pPr marL="457200" indent="-457200">
              <a:buFontTx/>
              <a:buAutoNum type="alphaUcPeriod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Can I get a board with less categories? Can I add a custom logo?</a:t>
            </a:r>
          </a:p>
          <a:p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Unfortunately these changes are a little too complex for me to explain or assist you via email, but if you’d like me to do a custom job for you for a small fee, send me an email at </a:t>
            </a:r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Reid@youthdownloads.com</a:t>
            </a:r>
            <a:r>
              <a:rPr lang="en-US" sz="2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762002" y="1090613"/>
            <a:ext cx="7566025" cy="3877985"/>
          </a:xfrm>
          <a:prstGeom prst="rect">
            <a:avLst/>
          </a:prstGeom>
          <a:solidFill>
            <a:srgbClr val="002060">
              <a:alpha val="83000"/>
            </a:srgbClr>
          </a:solidFill>
          <a:ln w="127000">
            <a:solidFill>
              <a:schemeClr val="accent4">
                <a:shade val="50000"/>
              </a:schemeClr>
            </a:solidFill>
          </a:ln>
          <a:extLst/>
        </p:spPr>
        <p:txBody>
          <a:bodyPr lIns="91440" tIns="274320" bIns="27432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720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HERE ARE TODAY’S CATEGORIES</a:t>
            </a:r>
          </a:p>
        </p:txBody>
      </p:sp>
    </p:spTree>
    <p:extLst>
      <p:ext uri="{BB962C8B-B14F-4D97-AF65-F5344CB8AC3E}">
        <p14:creationId xmlns:p14="http://schemas.microsoft.com/office/powerpoint/2010/main" val="3592836085"/>
      </p:ext>
    </p:extLst>
  </p:cSld>
  <p:clrMapOvr>
    <a:masterClrMapping/>
  </p:clrMapOvr>
  <p:transition advClick="0" advTm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5"/>
          <p:cNvSpPr txBox="1">
            <a:spLocks noChangeArrowheads="1"/>
          </p:cNvSpPr>
          <p:nvPr/>
        </p:nvSpPr>
        <p:spPr bwMode="auto">
          <a:xfrm>
            <a:off x="838202" y="1914944"/>
            <a:ext cx="75660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6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Case Conference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838202" y="2422775"/>
            <a:ext cx="756602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6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Trivial Topics</a:t>
            </a:r>
            <a:endParaRPr lang="en-US" altLang="en-US" sz="6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838202" y="1407113"/>
            <a:ext cx="7566025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6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What to bring in a Case Conference</a:t>
            </a:r>
            <a:endParaRPr lang="en-US" altLang="en-US" sz="6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838202" y="1914944"/>
            <a:ext cx="75660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6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Intensive Services</a:t>
            </a:r>
            <a:endParaRPr lang="en-US" altLang="en-US" sz="6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838202" y="2422775"/>
            <a:ext cx="756602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6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LVER Duties</a:t>
            </a:r>
            <a:endParaRPr lang="en-US" altLang="en-US" sz="6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838202" y="1407113"/>
            <a:ext cx="7566025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6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Basic JVSG Program Knowledge</a:t>
            </a:r>
            <a:endParaRPr lang="en-US" altLang="en-US" sz="6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42"/>
          <p:cNvSpPr txBox="1">
            <a:spLocks noChangeArrowheads="1"/>
          </p:cNvSpPr>
          <p:nvPr/>
        </p:nvSpPr>
        <p:spPr bwMode="auto">
          <a:xfrm>
            <a:off x="701675" y="160972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Impact" pitchFamily="34" charset="0"/>
                <a:hlinkClick r:id="rId3" action="ppaction://hlinksldjump"/>
              </a:rPr>
              <a:t>$100</a:t>
            </a:r>
            <a:endParaRPr lang="en-US" altLang="en-US" sz="2800" b="1" dirty="0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68" name="Text Box 53"/>
          <p:cNvSpPr txBox="1">
            <a:spLocks noChangeArrowheads="1"/>
          </p:cNvSpPr>
          <p:nvPr/>
        </p:nvSpPr>
        <p:spPr bwMode="auto">
          <a:xfrm>
            <a:off x="3316290" y="160972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4" action="ppaction://hlinksldjump"/>
              </a:rPr>
              <a:t>$100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69" name="Text Box 58"/>
          <p:cNvSpPr txBox="1">
            <a:spLocks noChangeArrowheads="1"/>
          </p:cNvSpPr>
          <p:nvPr/>
        </p:nvSpPr>
        <p:spPr bwMode="auto">
          <a:xfrm>
            <a:off x="4648202" y="160972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5" action="ppaction://hlinksldjump"/>
              </a:rPr>
              <a:t>$100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70" name="Text Box 63"/>
          <p:cNvSpPr txBox="1">
            <a:spLocks noChangeArrowheads="1"/>
          </p:cNvSpPr>
          <p:nvPr/>
        </p:nvSpPr>
        <p:spPr bwMode="auto">
          <a:xfrm>
            <a:off x="5943602" y="160972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6" action="ppaction://hlinksldjump"/>
              </a:rPr>
              <a:t>$100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71" name="Text Box 69"/>
          <p:cNvSpPr txBox="1">
            <a:spLocks noChangeArrowheads="1"/>
          </p:cNvSpPr>
          <p:nvPr/>
        </p:nvSpPr>
        <p:spPr bwMode="auto">
          <a:xfrm>
            <a:off x="7315200" y="160972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Impact" pitchFamily="34" charset="0"/>
                <a:hlinkClick r:id="rId7" action="ppaction://hlinksldjump"/>
              </a:rPr>
              <a:t>$100</a:t>
            </a:r>
            <a:endParaRPr lang="en-US" altLang="en-US" sz="2800" b="1" dirty="0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72" name="Text Box 43"/>
          <p:cNvSpPr txBox="1">
            <a:spLocks noChangeArrowheads="1"/>
          </p:cNvSpPr>
          <p:nvPr/>
        </p:nvSpPr>
        <p:spPr bwMode="auto">
          <a:xfrm>
            <a:off x="701675" y="244792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8" action="ppaction://hlinksldjump"/>
              </a:rPr>
              <a:t>$200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73" name="Text Box 49"/>
          <p:cNvSpPr txBox="1">
            <a:spLocks noChangeArrowheads="1"/>
          </p:cNvSpPr>
          <p:nvPr/>
        </p:nvSpPr>
        <p:spPr bwMode="auto">
          <a:xfrm>
            <a:off x="2035177" y="244792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Impact" pitchFamily="34" charset="0"/>
                <a:hlinkClick r:id="rId9" action="ppaction://hlinksldjump"/>
              </a:rPr>
              <a:t>$200</a:t>
            </a:r>
            <a:endParaRPr lang="en-US" altLang="en-US" sz="2800" b="1" dirty="0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74" name="Text Box 54"/>
          <p:cNvSpPr txBox="1">
            <a:spLocks noChangeArrowheads="1"/>
          </p:cNvSpPr>
          <p:nvPr/>
        </p:nvSpPr>
        <p:spPr bwMode="auto">
          <a:xfrm>
            <a:off x="3317877" y="244792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10" action="ppaction://hlinksldjump"/>
              </a:rPr>
              <a:t>$200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75" name="Text Box 59"/>
          <p:cNvSpPr txBox="1">
            <a:spLocks noChangeArrowheads="1"/>
          </p:cNvSpPr>
          <p:nvPr/>
        </p:nvSpPr>
        <p:spPr bwMode="auto">
          <a:xfrm>
            <a:off x="4648202" y="244792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11" action="ppaction://hlinksldjump"/>
              </a:rPr>
              <a:t>$200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76" name="Text Box 64"/>
          <p:cNvSpPr txBox="1">
            <a:spLocks noChangeArrowheads="1"/>
          </p:cNvSpPr>
          <p:nvPr/>
        </p:nvSpPr>
        <p:spPr bwMode="auto">
          <a:xfrm>
            <a:off x="5943602" y="244792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12" action="ppaction://hlinksldjump"/>
              </a:rPr>
              <a:t>$200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77" name="Text Box 70"/>
          <p:cNvSpPr txBox="1">
            <a:spLocks noChangeArrowheads="1"/>
          </p:cNvSpPr>
          <p:nvPr/>
        </p:nvSpPr>
        <p:spPr bwMode="auto">
          <a:xfrm>
            <a:off x="7315200" y="244792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13" action="ppaction://hlinksldjump"/>
              </a:rPr>
              <a:t>$200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78" name="Text Box 44"/>
          <p:cNvSpPr txBox="1">
            <a:spLocks noChangeArrowheads="1"/>
          </p:cNvSpPr>
          <p:nvPr/>
        </p:nvSpPr>
        <p:spPr bwMode="auto">
          <a:xfrm>
            <a:off x="701675" y="321627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14" action="ppaction://hlinksldjump"/>
              </a:rPr>
              <a:t>$300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79" name="Text Box 50"/>
          <p:cNvSpPr txBox="1">
            <a:spLocks noChangeArrowheads="1"/>
          </p:cNvSpPr>
          <p:nvPr/>
        </p:nvSpPr>
        <p:spPr bwMode="auto">
          <a:xfrm>
            <a:off x="2035177" y="321310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15" action="ppaction://hlinksldjump"/>
              </a:rPr>
              <a:t>$300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80" name="Text Box 55"/>
          <p:cNvSpPr txBox="1">
            <a:spLocks noChangeArrowheads="1"/>
          </p:cNvSpPr>
          <p:nvPr/>
        </p:nvSpPr>
        <p:spPr bwMode="auto">
          <a:xfrm>
            <a:off x="3317877" y="320040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16" action="ppaction://hlinksldjump"/>
              </a:rPr>
              <a:t>$300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81" name="Text Box 60"/>
          <p:cNvSpPr txBox="1">
            <a:spLocks noChangeArrowheads="1"/>
          </p:cNvSpPr>
          <p:nvPr/>
        </p:nvSpPr>
        <p:spPr bwMode="auto">
          <a:xfrm>
            <a:off x="4648202" y="321310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17" action="ppaction://hlinksldjump"/>
              </a:rPr>
              <a:t>$300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82" name="Text Box 65"/>
          <p:cNvSpPr txBox="1">
            <a:spLocks noChangeArrowheads="1"/>
          </p:cNvSpPr>
          <p:nvPr/>
        </p:nvSpPr>
        <p:spPr bwMode="auto">
          <a:xfrm>
            <a:off x="5943602" y="321310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18" action="ppaction://hlinksldjump"/>
              </a:rPr>
              <a:t>$300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83" name="Text Box 71"/>
          <p:cNvSpPr txBox="1">
            <a:spLocks noChangeArrowheads="1"/>
          </p:cNvSpPr>
          <p:nvPr/>
        </p:nvSpPr>
        <p:spPr bwMode="auto">
          <a:xfrm>
            <a:off x="7315200" y="321310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19" action="ppaction://hlinksldjump"/>
              </a:rPr>
              <a:t>$300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84" name="Text Box 45"/>
          <p:cNvSpPr txBox="1">
            <a:spLocks noChangeArrowheads="1"/>
          </p:cNvSpPr>
          <p:nvPr/>
        </p:nvSpPr>
        <p:spPr bwMode="auto">
          <a:xfrm>
            <a:off x="701675" y="4048125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20" action="ppaction://hlinksldjump"/>
              </a:rPr>
              <a:t>$400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85" name="Text Box 51"/>
          <p:cNvSpPr txBox="1">
            <a:spLocks noChangeArrowheads="1"/>
          </p:cNvSpPr>
          <p:nvPr/>
        </p:nvSpPr>
        <p:spPr bwMode="auto">
          <a:xfrm>
            <a:off x="2035177" y="4044950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21" action="ppaction://hlinksldjump"/>
              </a:rPr>
              <a:t>$400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86" name="Text Box 56"/>
          <p:cNvSpPr txBox="1">
            <a:spLocks noChangeArrowheads="1"/>
          </p:cNvSpPr>
          <p:nvPr/>
        </p:nvSpPr>
        <p:spPr bwMode="auto">
          <a:xfrm>
            <a:off x="3317877" y="4044950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22" action="ppaction://hlinksldjump"/>
              </a:rPr>
              <a:t>$400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87" name="Text Box 61"/>
          <p:cNvSpPr txBox="1">
            <a:spLocks noChangeArrowheads="1"/>
          </p:cNvSpPr>
          <p:nvPr/>
        </p:nvSpPr>
        <p:spPr bwMode="auto">
          <a:xfrm>
            <a:off x="4648202" y="4044950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23" action="ppaction://hlinksldjump"/>
              </a:rPr>
              <a:t>$400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88" name="Text Box 66"/>
          <p:cNvSpPr txBox="1">
            <a:spLocks noChangeArrowheads="1"/>
          </p:cNvSpPr>
          <p:nvPr/>
        </p:nvSpPr>
        <p:spPr bwMode="auto">
          <a:xfrm>
            <a:off x="5943602" y="4044950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24" action="ppaction://hlinksldjump"/>
              </a:rPr>
              <a:t>$400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89" name="Text Box 72"/>
          <p:cNvSpPr txBox="1">
            <a:spLocks noChangeArrowheads="1"/>
          </p:cNvSpPr>
          <p:nvPr/>
        </p:nvSpPr>
        <p:spPr bwMode="auto">
          <a:xfrm>
            <a:off x="7315200" y="4044950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25" action="ppaction://hlinksldjump"/>
              </a:rPr>
              <a:t>$400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90" name="Text Box 46"/>
          <p:cNvSpPr txBox="1">
            <a:spLocks noChangeArrowheads="1"/>
          </p:cNvSpPr>
          <p:nvPr/>
        </p:nvSpPr>
        <p:spPr bwMode="auto">
          <a:xfrm>
            <a:off x="701675" y="480377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26" action="ppaction://hlinksldjump"/>
              </a:rPr>
              <a:t>$500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91" name="Text Box 52"/>
          <p:cNvSpPr txBox="1">
            <a:spLocks noChangeArrowheads="1"/>
          </p:cNvSpPr>
          <p:nvPr/>
        </p:nvSpPr>
        <p:spPr bwMode="auto">
          <a:xfrm>
            <a:off x="2035177" y="480060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27" action="ppaction://hlinksldjump"/>
              </a:rPr>
              <a:t>$500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92" name="Text Box 57"/>
          <p:cNvSpPr txBox="1">
            <a:spLocks noChangeArrowheads="1"/>
          </p:cNvSpPr>
          <p:nvPr/>
        </p:nvSpPr>
        <p:spPr bwMode="auto">
          <a:xfrm>
            <a:off x="3317877" y="480060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Impact" pitchFamily="34" charset="0"/>
                <a:hlinkClick r:id="rId28" action="ppaction://hlinksldjump"/>
              </a:rPr>
              <a:t>$500</a:t>
            </a:r>
            <a:endParaRPr lang="en-US" altLang="en-US" sz="2800" b="1" dirty="0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93" name="Text Box 62"/>
          <p:cNvSpPr txBox="1">
            <a:spLocks noChangeArrowheads="1"/>
          </p:cNvSpPr>
          <p:nvPr/>
        </p:nvSpPr>
        <p:spPr bwMode="auto">
          <a:xfrm>
            <a:off x="4648202" y="480060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29" action="ppaction://hlinksldjump"/>
              </a:rPr>
              <a:t>$500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94" name="Text Box 67"/>
          <p:cNvSpPr txBox="1">
            <a:spLocks noChangeArrowheads="1"/>
          </p:cNvSpPr>
          <p:nvPr/>
        </p:nvSpPr>
        <p:spPr bwMode="auto">
          <a:xfrm>
            <a:off x="5943602" y="480060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Impact" pitchFamily="34" charset="0"/>
                <a:hlinkClick r:id="rId30" action="ppaction://hlinksldjump"/>
              </a:rPr>
              <a:t>$500</a:t>
            </a:r>
            <a:endParaRPr lang="en-US" altLang="en-US" sz="2800" b="1" dirty="0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95" name="Text Box 73"/>
          <p:cNvSpPr txBox="1">
            <a:spLocks noChangeArrowheads="1"/>
          </p:cNvSpPr>
          <p:nvPr/>
        </p:nvSpPr>
        <p:spPr bwMode="auto">
          <a:xfrm>
            <a:off x="7315200" y="480060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31" action="ppaction://hlinksldjump"/>
              </a:rPr>
              <a:t>$500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731967"/>
            <a:ext cx="1166813" cy="553998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/>
          <a:p>
            <a:pPr algn="ctr">
              <a:defRPr/>
            </a:pPr>
            <a:r>
              <a:rPr lang="en-US" sz="1000" b="1" kern="10" dirty="0" smtClean="0">
                <a:solidFill>
                  <a:schemeClr val="bg1"/>
                </a:solidFill>
                <a:latin typeface="Arial Black"/>
              </a:rPr>
              <a:t>CASE CONFERENCE</a:t>
            </a:r>
          </a:p>
          <a:p>
            <a:pPr algn="ctr">
              <a:defRPr/>
            </a:pPr>
            <a:r>
              <a:rPr lang="en-US" sz="1000" b="1" kern="10" dirty="0" smtClean="0">
                <a:solidFill>
                  <a:schemeClr val="bg1"/>
                </a:solidFill>
                <a:latin typeface="Arial Black"/>
              </a:rPr>
              <a:t>DEFINITIONS</a:t>
            </a:r>
            <a:endParaRPr lang="en-US" sz="1000" b="1" kern="10" dirty="0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97074" y="747246"/>
            <a:ext cx="1165225" cy="523220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/>
          <a:p>
            <a:pPr algn="ctr">
              <a:defRPr/>
            </a:pPr>
            <a:r>
              <a:rPr lang="en-US" sz="1400" b="1" kern="10" dirty="0" smtClean="0">
                <a:solidFill>
                  <a:schemeClr val="bg1"/>
                </a:solidFill>
                <a:latin typeface="Arial Black"/>
              </a:rPr>
              <a:t>Trivial </a:t>
            </a:r>
          </a:p>
          <a:p>
            <a:pPr algn="ctr">
              <a:defRPr/>
            </a:pPr>
            <a:r>
              <a:rPr lang="en-US" sz="1400" b="1" kern="10" dirty="0" smtClean="0">
                <a:solidFill>
                  <a:schemeClr val="bg1"/>
                </a:solidFill>
                <a:latin typeface="Arial Black"/>
              </a:rPr>
              <a:t>Topics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44866" y="654912"/>
            <a:ext cx="1166813" cy="707886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/>
          <a:p>
            <a:pPr algn="ctr">
              <a:defRPr/>
            </a:pPr>
            <a:r>
              <a:rPr lang="en-US" sz="1000" b="1" kern="10" dirty="0" smtClean="0">
                <a:solidFill>
                  <a:schemeClr val="bg1"/>
                </a:solidFill>
                <a:latin typeface="Arial Black"/>
              </a:rPr>
              <a:t>WHAT TO BRING IN CASE CONFERENCE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654552" y="778023"/>
            <a:ext cx="1166813" cy="461665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/>
          <a:p>
            <a:pPr algn="ctr">
              <a:defRPr/>
            </a:pPr>
            <a:r>
              <a:rPr lang="en-US" sz="1200" b="1" kern="10" dirty="0" smtClean="0">
                <a:solidFill>
                  <a:schemeClr val="bg1"/>
                </a:solidFill>
                <a:latin typeface="Arial Black"/>
              </a:rPr>
              <a:t>INTENSIVE</a:t>
            </a:r>
          </a:p>
          <a:p>
            <a:pPr algn="ctr">
              <a:defRPr/>
            </a:pPr>
            <a:r>
              <a:rPr lang="en-US" sz="1200" b="1" kern="10" dirty="0" smtClean="0">
                <a:solidFill>
                  <a:schemeClr val="bg1"/>
                </a:solidFill>
                <a:latin typeface="Arial Black"/>
              </a:rPr>
              <a:t>SERVICES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995988" y="778023"/>
            <a:ext cx="1166812" cy="461665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/>
          <a:p>
            <a:pPr algn="ctr">
              <a:defRPr/>
            </a:pPr>
            <a:r>
              <a:rPr lang="en-US" sz="1200" b="1" kern="10" dirty="0" smtClean="0">
                <a:solidFill>
                  <a:schemeClr val="bg1"/>
                </a:solidFill>
                <a:latin typeface="Arial Black"/>
              </a:rPr>
              <a:t>LVER DUTIES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51711" y="731856"/>
            <a:ext cx="1166812" cy="553998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/>
          <a:p>
            <a:pPr algn="ctr">
              <a:defRPr/>
            </a:pPr>
            <a:r>
              <a:rPr lang="en-US" sz="1000" b="1" kern="10" dirty="0" smtClean="0">
                <a:solidFill>
                  <a:schemeClr val="bg1"/>
                </a:solidFill>
                <a:latin typeface="Arial Black"/>
              </a:rPr>
              <a:t>BASIC JVSG PROGRAM KNOWLEDGE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1302" name="TextBox 1"/>
          <p:cNvSpPr txBox="1">
            <a:spLocks noChangeArrowheads="1"/>
          </p:cNvSpPr>
          <p:nvPr/>
        </p:nvSpPr>
        <p:spPr bwMode="auto">
          <a:xfrm>
            <a:off x="6968394" y="5486501"/>
            <a:ext cx="15660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400" b="1">
                <a:solidFill>
                  <a:schemeClr val="bg1"/>
                </a:solidFill>
                <a:latin typeface="Arial Narrow" pitchFamily="34" charset="0"/>
                <a:cs typeface="Arial" charset="0"/>
                <a:hlinkClick r:id="rId32" action="ppaction://hlinksldjump"/>
              </a:rPr>
              <a:t>FINAL </a:t>
            </a:r>
            <a:r>
              <a:rPr lang="en-US" altLang="en-US" sz="1400" b="1" smtClean="0">
                <a:solidFill>
                  <a:schemeClr val="bg1"/>
                </a:solidFill>
                <a:latin typeface="Arial Narrow" pitchFamily="34" charset="0"/>
                <a:cs typeface="Arial" charset="0"/>
                <a:hlinkClick r:id="rId32" action="ppaction://hlinksldjump"/>
              </a:rPr>
              <a:t>JEOPARODY</a:t>
            </a:r>
            <a:endParaRPr lang="en-US" altLang="en-US" sz="1400" b="1" dirty="0">
              <a:solidFill>
                <a:schemeClr val="bg1"/>
              </a:solidFill>
              <a:latin typeface="Arial Narrow" pitchFamily="34" charset="0"/>
              <a:cs typeface="Arial" charset="0"/>
            </a:endParaRPr>
          </a:p>
        </p:txBody>
      </p:sp>
      <p:sp>
        <p:nvSpPr>
          <p:cNvPr id="39" name="Text Box 42"/>
          <p:cNvSpPr txBox="1">
            <a:spLocks noChangeArrowheads="1"/>
          </p:cNvSpPr>
          <p:nvPr/>
        </p:nvSpPr>
        <p:spPr bwMode="auto">
          <a:xfrm>
            <a:off x="2035177" y="160020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Impact" pitchFamily="34" charset="0"/>
                <a:hlinkClick r:id="rId33" action="ppaction://hlinksldjump"/>
              </a:rPr>
              <a:t>$100</a:t>
            </a:r>
            <a:endParaRPr lang="en-US" altLang="en-US" sz="2800" b="1" dirty="0">
              <a:solidFill>
                <a:srgbClr val="000000"/>
              </a:solidFill>
              <a:latin typeface="Impact" pitchFamily="34" charset="0"/>
            </a:endParaRPr>
          </a:p>
        </p:txBody>
      </p:sp>
    </p:spTree>
  </p:cSld>
  <p:clrMapOvr>
    <a:masterClrMapping/>
  </p:clrMapOvr>
  <p:transition spd="slow" advClick="0">
    <p:zoom dir="in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304801" y="1751617"/>
            <a:ext cx="8534400" cy="33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66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CASE CONFERENCING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72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101</a:t>
            </a:r>
            <a:endParaRPr lang="en-US" sz="72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59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5"/>
          <p:cNvSpPr txBox="1">
            <a:spLocks noChangeArrowheads="1"/>
          </p:cNvSpPr>
          <p:nvPr/>
        </p:nvSpPr>
        <p:spPr bwMode="auto">
          <a:xfrm>
            <a:off x="838202" y="877669"/>
            <a:ext cx="7566025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Involves conducting a meeting with individuals who are primarily occupied with preparing someone to be job ready</a:t>
            </a:r>
            <a:endParaRPr lang="en-US" altLang="en-US" sz="44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5"/>
          <p:cNvSpPr txBox="1">
            <a:spLocks noChangeArrowheads="1"/>
          </p:cNvSpPr>
          <p:nvPr/>
        </p:nvSpPr>
        <p:spPr bwMode="auto">
          <a:xfrm>
            <a:off x="815977" y="1985665"/>
            <a:ext cx="75660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What is Case Conferencing?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5"/>
          <p:cNvSpPr txBox="1">
            <a:spLocks noChangeArrowheads="1"/>
          </p:cNvSpPr>
          <p:nvPr/>
        </p:nvSpPr>
        <p:spPr bwMode="auto">
          <a:xfrm>
            <a:off x="815977" y="1758109"/>
            <a:ext cx="756602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Name at least three steps of a Case Conference</a:t>
            </a:r>
            <a:endParaRPr lang="en-US" altLang="en-US" sz="48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5"/>
          <p:cNvSpPr txBox="1">
            <a:spLocks noChangeArrowheads="1"/>
          </p:cNvSpPr>
          <p:nvPr/>
        </p:nvSpPr>
        <p:spPr bwMode="auto">
          <a:xfrm>
            <a:off x="815977" y="862996"/>
            <a:ext cx="7566025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What are:</a:t>
            </a:r>
          </a:p>
          <a:p>
            <a:pPr marL="571500" indent="-571500">
              <a:spcBef>
                <a:spcPct val="0"/>
              </a:spcBef>
            </a:pPr>
            <a:r>
              <a:rPr lang="en-US" altLang="en-US" sz="24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Establish a meeting time</a:t>
            </a:r>
          </a:p>
          <a:p>
            <a:pPr marL="571500" indent="-571500">
              <a:spcBef>
                <a:spcPct val="0"/>
              </a:spcBef>
            </a:pPr>
            <a:r>
              <a:rPr lang="en-US" altLang="en-US" sz="24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Establish meeting objective</a:t>
            </a:r>
          </a:p>
          <a:p>
            <a:pPr marL="571500" indent="-571500">
              <a:spcBef>
                <a:spcPct val="0"/>
              </a:spcBef>
            </a:pPr>
            <a:r>
              <a:rPr lang="en-US" altLang="en-US" sz="24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Establish accountabilities (role, responsibilities)</a:t>
            </a:r>
          </a:p>
          <a:p>
            <a:pPr marL="571500" indent="-571500">
              <a:spcBef>
                <a:spcPct val="0"/>
              </a:spcBef>
            </a:pPr>
            <a:r>
              <a:rPr lang="en-US" altLang="en-US" sz="24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Establish consistent meeting location</a:t>
            </a:r>
          </a:p>
          <a:p>
            <a:pPr marL="571500" indent="-571500">
              <a:spcBef>
                <a:spcPct val="0"/>
              </a:spcBef>
            </a:pPr>
            <a:r>
              <a:rPr lang="en-US" altLang="en-US" sz="24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Develop an action plan</a:t>
            </a:r>
          </a:p>
          <a:p>
            <a:pPr marL="571500" indent="-571500">
              <a:spcBef>
                <a:spcPct val="0"/>
              </a:spcBef>
            </a:pPr>
            <a:r>
              <a:rPr lang="en-US" altLang="en-US" sz="24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Discuss additional interventions related to the specific client</a:t>
            </a:r>
          </a:p>
          <a:p>
            <a:pPr marL="571500" indent="-571500">
              <a:spcBef>
                <a:spcPct val="0"/>
              </a:spcBef>
            </a:pPr>
            <a:r>
              <a:rPr lang="en-US" altLang="en-US" sz="24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Involve the manager when necessary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/>
          <p:cNvSpPr txBox="1">
            <a:spLocks noChangeArrowheads="1"/>
          </p:cNvSpPr>
          <p:nvPr/>
        </p:nvSpPr>
        <p:spPr bwMode="auto">
          <a:xfrm>
            <a:off x="815977" y="986107"/>
            <a:ext cx="75660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The attendees for the meeting are the DVOP, the LVER or Business Rep, and the Veteran.</a:t>
            </a:r>
            <a:endParaRPr lang="en-US" altLang="en-US" sz="48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5"/>
          <p:cNvSpPr txBox="1">
            <a:spLocks noChangeArrowheads="1"/>
          </p:cNvSpPr>
          <p:nvPr/>
        </p:nvSpPr>
        <p:spPr bwMode="auto">
          <a:xfrm>
            <a:off x="815977" y="1447773"/>
            <a:ext cx="756602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Who attends the case conference?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5"/>
          <p:cNvSpPr txBox="1">
            <a:spLocks noChangeArrowheads="1"/>
          </p:cNvSpPr>
          <p:nvPr/>
        </p:nvSpPr>
        <p:spPr bwMode="auto">
          <a:xfrm>
            <a:off x="815977" y="2217213"/>
            <a:ext cx="75660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This is the purpose of a case conference.</a:t>
            </a:r>
            <a:endParaRPr lang="en-US" altLang="en-US" sz="4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815977" y="1170772"/>
            <a:ext cx="7566025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sz="36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To discuss the </a:t>
            </a:r>
            <a:r>
              <a:rPr lang="en-US" sz="36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strengths and skills of the job seeker combined with any limitations or accommodations the job seeker may </a:t>
            </a:r>
            <a:r>
              <a:rPr lang="en-US" sz="36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need.</a:t>
            </a:r>
            <a:endParaRPr lang="en-US" altLang="en-US" sz="24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5"/>
          <p:cNvSpPr txBox="1">
            <a:spLocks noChangeArrowheads="1"/>
          </p:cNvSpPr>
          <p:nvPr/>
        </p:nvSpPr>
        <p:spPr bwMode="auto">
          <a:xfrm>
            <a:off x="815977" y="1586273"/>
            <a:ext cx="756602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Case conferencing sessions provide what?</a:t>
            </a:r>
            <a:endParaRPr lang="en-US" altLang="en-US" sz="54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5"/>
          <p:cNvSpPr txBox="1">
            <a:spLocks noChangeArrowheads="1"/>
          </p:cNvSpPr>
          <p:nvPr/>
        </p:nvSpPr>
        <p:spPr bwMode="auto">
          <a:xfrm>
            <a:off x="815977" y="678332"/>
            <a:ext cx="756602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What is an opportunity to identify additional services the job seeker may need as well as providing access to service providers to meet their individual needs.</a:t>
            </a:r>
            <a:endParaRPr lang="en-US" altLang="en-US" sz="4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598" y="2090172"/>
            <a:ext cx="7924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December 13, </a:t>
            </a:r>
            <a:r>
              <a:rPr lang="en-US" sz="4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2017</a:t>
            </a: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Veterans Program Unit </a:t>
            </a: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All Staff Meeting</a:t>
            </a:r>
          </a:p>
          <a:p>
            <a:pPr algn="ctr"/>
            <a:endParaRPr lang="en-US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1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815977" y="1909438"/>
            <a:ext cx="75660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The color of Joe’s tie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5"/>
          <p:cNvSpPr txBox="1">
            <a:spLocks noChangeArrowheads="1"/>
          </p:cNvSpPr>
          <p:nvPr/>
        </p:nvSpPr>
        <p:spPr bwMode="auto">
          <a:xfrm>
            <a:off x="815977" y="2371102"/>
            <a:ext cx="75660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What is red?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5"/>
          <p:cNvSpPr txBox="1">
            <a:spLocks noChangeArrowheads="1"/>
          </p:cNvSpPr>
          <p:nvPr/>
        </p:nvSpPr>
        <p:spPr bwMode="auto">
          <a:xfrm>
            <a:off x="815977" y="986108"/>
            <a:ext cx="75660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A DVOP in Stockton who is an expert at being awesome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5"/>
          <p:cNvSpPr txBox="1">
            <a:spLocks noChangeArrowheads="1"/>
          </p:cNvSpPr>
          <p:nvPr/>
        </p:nvSpPr>
        <p:spPr bwMode="auto">
          <a:xfrm>
            <a:off x="815977" y="1909438"/>
            <a:ext cx="75660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Who is Rachel Walker?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5"/>
          <p:cNvSpPr txBox="1">
            <a:spLocks noChangeArrowheads="1"/>
          </p:cNvSpPr>
          <p:nvPr/>
        </p:nvSpPr>
        <p:spPr bwMode="auto">
          <a:xfrm>
            <a:off x="815977" y="986108"/>
            <a:ext cx="75660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Never Again Volunteer Yourself is an acronym for?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5"/>
          <p:cNvSpPr txBox="1">
            <a:spLocks noChangeArrowheads="1"/>
          </p:cNvSpPr>
          <p:nvPr/>
        </p:nvSpPr>
        <p:spPr bwMode="auto">
          <a:xfrm>
            <a:off x="815977" y="1909438"/>
            <a:ext cx="75660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What is the NAVY?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5"/>
          <p:cNvSpPr txBox="1">
            <a:spLocks noChangeArrowheads="1"/>
          </p:cNvSpPr>
          <p:nvPr/>
        </p:nvSpPr>
        <p:spPr bwMode="auto">
          <a:xfrm>
            <a:off x="815977" y="1447773"/>
            <a:ext cx="756602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You join this service to retire after boot camp.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5"/>
          <p:cNvSpPr txBox="1">
            <a:spLocks noChangeArrowheads="1"/>
          </p:cNvSpPr>
          <p:nvPr/>
        </p:nvSpPr>
        <p:spPr bwMode="auto">
          <a:xfrm>
            <a:off x="815977" y="1909438"/>
            <a:ext cx="75660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What is the Air Force?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5"/>
          <p:cNvSpPr txBox="1">
            <a:spLocks noChangeArrowheads="1"/>
          </p:cNvSpPr>
          <p:nvPr/>
        </p:nvSpPr>
        <p:spPr bwMode="auto">
          <a:xfrm>
            <a:off x="815977" y="1909438"/>
            <a:ext cx="75660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Acronym for the ARMY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5"/>
          <p:cNvSpPr txBox="1">
            <a:spLocks noChangeArrowheads="1"/>
          </p:cNvSpPr>
          <p:nvPr/>
        </p:nvSpPr>
        <p:spPr bwMode="auto">
          <a:xfrm>
            <a:off x="815977" y="1447773"/>
            <a:ext cx="756602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What is Airforce Rejected me Yesterday?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609599" y="914400"/>
            <a:ext cx="7924800" cy="495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36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CASE CONFERENCE: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sz="3200" dirty="0" smtClean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Definition: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3200" dirty="0" smtClean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2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A meeting of two or more persons discussing matters of common concern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28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dirty="0" smtClean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dirty="0" smtClean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https://www.merriam-webster.com/dictionary/conference</a:t>
            </a:r>
            <a:endParaRPr lang="en-US" sz="1600" dirty="0" smtClean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61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5"/>
          <p:cNvSpPr txBox="1">
            <a:spLocks noChangeArrowheads="1"/>
          </p:cNvSpPr>
          <p:nvPr/>
        </p:nvSpPr>
        <p:spPr bwMode="auto">
          <a:xfrm>
            <a:off x="815977" y="986108"/>
            <a:ext cx="75660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This is a written plan outlining an individual’s vocational goal.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5"/>
          <p:cNvSpPr txBox="1">
            <a:spLocks noChangeArrowheads="1"/>
          </p:cNvSpPr>
          <p:nvPr/>
        </p:nvSpPr>
        <p:spPr bwMode="auto">
          <a:xfrm>
            <a:off x="815977" y="1355440"/>
            <a:ext cx="756602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What is an Individualized Employment Plan (IEP)?</a:t>
            </a:r>
            <a:endParaRPr lang="en-US" altLang="en-US" sz="48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5"/>
          <p:cNvSpPr txBox="1">
            <a:spLocks noChangeArrowheads="1"/>
          </p:cNvSpPr>
          <p:nvPr/>
        </p:nvSpPr>
        <p:spPr bwMode="auto">
          <a:xfrm>
            <a:off x="815977" y="986108"/>
            <a:ext cx="75660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The DVOP will identify and address additional… 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5"/>
          <p:cNvSpPr txBox="1">
            <a:spLocks noChangeArrowheads="1"/>
          </p:cNvSpPr>
          <p:nvPr/>
        </p:nvSpPr>
        <p:spPr bwMode="auto">
          <a:xfrm>
            <a:off x="815977" y="2371102"/>
            <a:ext cx="75660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Barriers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5"/>
          <p:cNvSpPr txBox="1">
            <a:spLocks noChangeArrowheads="1"/>
          </p:cNvSpPr>
          <p:nvPr/>
        </p:nvSpPr>
        <p:spPr bwMode="auto">
          <a:xfrm>
            <a:off x="815977" y="524444"/>
            <a:ext cx="7566025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A brief account of a person’s qualifications, experience, and education.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5"/>
          <p:cNvSpPr txBox="1">
            <a:spLocks noChangeArrowheads="1"/>
          </p:cNvSpPr>
          <p:nvPr/>
        </p:nvSpPr>
        <p:spPr bwMode="auto">
          <a:xfrm>
            <a:off x="815977" y="1909438"/>
            <a:ext cx="75660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What is a </a:t>
            </a:r>
            <a:r>
              <a:rPr lang="en-US" sz="60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résumé?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5"/>
          <p:cNvSpPr txBox="1">
            <a:spLocks noChangeArrowheads="1"/>
          </p:cNvSpPr>
          <p:nvPr/>
        </p:nvSpPr>
        <p:spPr bwMode="auto">
          <a:xfrm>
            <a:off x="815977" y="755276"/>
            <a:ext cx="7566025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In a case conference, the DVOP can address the veteran’s readiness in what?</a:t>
            </a:r>
            <a:endParaRPr lang="en-US" altLang="en-US" sz="54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5"/>
          <p:cNvSpPr txBox="1">
            <a:spLocks noChangeArrowheads="1"/>
          </p:cNvSpPr>
          <p:nvPr/>
        </p:nvSpPr>
        <p:spPr bwMode="auto">
          <a:xfrm>
            <a:off x="815977" y="1447773"/>
            <a:ext cx="756602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What is Employment Readiness?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5"/>
          <p:cNvSpPr txBox="1">
            <a:spLocks noChangeArrowheads="1"/>
          </p:cNvSpPr>
          <p:nvPr/>
        </p:nvSpPr>
        <p:spPr bwMode="auto">
          <a:xfrm>
            <a:off x="815977" y="1139998"/>
            <a:ext cx="7566025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Aside from in-person case conference, give 1 other means to conduct case conference. 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Hint: use technology</a:t>
            </a:r>
            <a:endParaRPr lang="en-US" altLang="en-US" sz="44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Box 5"/>
          <p:cNvSpPr txBox="1">
            <a:spLocks noChangeArrowheads="1"/>
          </p:cNvSpPr>
          <p:nvPr/>
        </p:nvSpPr>
        <p:spPr bwMode="auto">
          <a:xfrm>
            <a:off x="815977" y="1632438"/>
            <a:ext cx="7566025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What is:</a:t>
            </a:r>
          </a:p>
          <a:p>
            <a:pPr marL="857250" indent="-857250">
              <a:spcBef>
                <a:spcPct val="0"/>
              </a:spcBef>
            </a:pPr>
            <a:r>
              <a:rPr lang="en-US" altLang="en-US" sz="4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Teleconference?</a:t>
            </a:r>
          </a:p>
          <a:p>
            <a:pPr marL="857250" indent="-857250">
              <a:spcBef>
                <a:spcPct val="0"/>
              </a:spcBef>
            </a:pPr>
            <a:r>
              <a:rPr lang="en-US" altLang="en-US" sz="4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Video Conference?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609599" y="990600"/>
            <a:ext cx="7924800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36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CASE CONFERENCE: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sz="3200" dirty="0" smtClean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Common Directive: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32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Preparing someone to be job ready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3200" dirty="0" smtClean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sz="3200" dirty="0" smtClean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sz="3200" dirty="0" smtClean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sz="3200" dirty="0" smtClean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NVTI Intensive Services Module 3:17</a:t>
            </a:r>
            <a:endParaRPr lang="en-US" sz="1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27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5"/>
          <p:cNvSpPr txBox="1">
            <a:spLocks noChangeArrowheads="1"/>
          </p:cNvSpPr>
          <p:nvPr/>
        </p:nvSpPr>
        <p:spPr bwMode="auto">
          <a:xfrm>
            <a:off x="815977" y="986108"/>
            <a:ext cx="75660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The staff that provides direct services to veterans.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5"/>
          <p:cNvSpPr txBox="1">
            <a:spLocks noChangeArrowheads="1"/>
          </p:cNvSpPr>
          <p:nvPr/>
        </p:nvSpPr>
        <p:spPr bwMode="auto">
          <a:xfrm>
            <a:off x="815977" y="1909438"/>
            <a:ext cx="75660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Who is the DVOP?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5"/>
          <p:cNvSpPr txBox="1">
            <a:spLocks noChangeArrowheads="1"/>
          </p:cNvSpPr>
          <p:nvPr/>
        </p:nvSpPr>
        <p:spPr bwMode="auto">
          <a:xfrm>
            <a:off x="815977" y="755276"/>
            <a:ext cx="7566025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Give one potential reason why the veteran is not able to get to the interview stage</a:t>
            </a:r>
            <a:endParaRPr lang="en-US" altLang="en-US" sz="54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5"/>
          <p:cNvSpPr txBox="1">
            <a:spLocks noChangeArrowheads="1"/>
          </p:cNvSpPr>
          <p:nvPr/>
        </p:nvSpPr>
        <p:spPr bwMode="auto">
          <a:xfrm>
            <a:off x="815977" y="524445"/>
            <a:ext cx="7566025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857250" indent="-857250">
              <a:spcBef>
                <a:spcPct val="0"/>
              </a:spcBef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Bad resume</a:t>
            </a:r>
          </a:p>
          <a:p>
            <a:pPr marL="857250" indent="-857250">
              <a:spcBef>
                <a:spcPct val="0"/>
              </a:spcBef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Not qualified</a:t>
            </a:r>
          </a:p>
          <a:p>
            <a:pPr marL="857250" indent="-857250">
              <a:spcBef>
                <a:spcPct val="0"/>
              </a:spcBef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Bad application</a:t>
            </a:r>
          </a:p>
          <a:p>
            <a:pPr marL="857250" indent="-857250">
              <a:spcBef>
                <a:spcPct val="0"/>
              </a:spcBef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Bad cover letter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5"/>
          <p:cNvSpPr txBox="1">
            <a:spLocks noChangeArrowheads="1"/>
          </p:cNvSpPr>
          <p:nvPr/>
        </p:nvSpPr>
        <p:spPr bwMode="auto">
          <a:xfrm>
            <a:off x="815977" y="524444"/>
            <a:ext cx="7566025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The DVOP can teach the veteran how to develop what type of resume.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Box 5"/>
          <p:cNvSpPr txBox="1">
            <a:spLocks noChangeArrowheads="1"/>
          </p:cNvSpPr>
          <p:nvPr/>
        </p:nvSpPr>
        <p:spPr bwMode="auto">
          <a:xfrm>
            <a:off x="815977" y="524444"/>
            <a:ext cx="7566025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What is a Targeted Resume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Or a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Customized Resume?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5"/>
          <p:cNvSpPr txBox="1">
            <a:spLocks noChangeArrowheads="1"/>
          </p:cNvSpPr>
          <p:nvPr/>
        </p:nvSpPr>
        <p:spPr bwMode="auto">
          <a:xfrm>
            <a:off x="815977" y="755276"/>
            <a:ext cx="7566025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The first step in case management</a:t>
            </a:r>
            <a:r>
              <a:rPr lang="en-US" altLang="en-US" sz="54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altLang="en-US" sz="54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process that truly sets the stage for the entire journey</a:t>
            </a:r>
            <a:endParaRPr lang="en-US" altLang="en-US" sz="54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5"/>
          <p:cNvSpPr txBox="1">
            <a:spLocks noChangeArrowheads="1"/>
          </p:cNvSpPr>
          <p:nvPr/>
        </p:nvSpPr>
        <p:spPr bwMode="auto">
          <a:xfrm>
            <a:off x="815977" y="1447773"/>
            <a:ext cx="756602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What is an Objective Assessment?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5"/>
          <p:cNvSpPr txBox="1">
            <a:spLocks noChangeArrowheads="1"/>
          </p:cNvSpPr>
          <p:nvPr/>
        </p:nvSpPr>
        <p:spPr bwMode="auto">
          <a:xfrm>
            <a:off x="815977" y="801442"/>
            <a:ext cx="7566025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After the Objective Assessment and the IEP has been established, name one of the next steps to case management?</a:t>
            </a:r>
            <a:endParaRPr lang="en-US" altLang="en-US" sz="44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Box 5"/>
          <p:cNvSpPr txBox="1">
            <a:spLocks noChangeArrowheads="1"/>
          </p:cNvSpPr>
          <p:nvPr/>
        </p:nvSpPr>
        <p:spPr bwMode="auto">
          <a:xfrm>
            <a:off x="815977" y="755276"/>
            <a:ext cx="7566025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857250" indent="-857250">
              <a:spcBef>
                <a:spcPct val="0"/>
              </a:spcBef>
            </a:pPr>
            <a:r>
              <a:rPr lang="en-US" altLang="en-US" sz="54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Follow-up</a:t>
            </a:r>
          </a:p>
          <a:p>
            <a:pPr marL="857250" indent="-857250">
              <a:spcBef>
                <a:spcPct val="0"/>
              </a:spcBef>
            </a:pPr>
            <a:r>
              <a:rPr lang="en-US" altLang="en-US" sz="54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Implementation</a:t>
            </a:r>
          </a:p>
          <a:p>
            <a:pPr marL="857250" indent="-857250">
              <a:spcBef>
                <a:spcPct val="0"/>
              </a:spcBef>
            </a:pPr>
            <a:r>
              <a:rPr lang="en-US" altLang="en-US" sz="54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Monitoring</a:t>
            </a:r>
          </a:p>
          <a:p>
            <a:pPr marL="857250" indent="-857250">
              <a:spcBef>
                <a:spcPct val="0"/>
              </a:spcBef>
            </a:pPr>
            <a:r>
              <a:rPr lang="en-US" altLang="en-US" sz="54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Review</a:t>
            </a:r>
          </a:p>
          <a:p>
            <a:pPr marL="857250" indent="-857250">
              <a:spcBef>
                <a:spcPct val="0"/>
              </a:spcBef>
            </a:pPr>
            <a:r>
              <a:rPr lang="en-US" altLang="en-US" sz="54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Closure</a:t>
            </a:r>
            <a:endParaRPr lang="en-US" altLang="en-US" sz="54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609599" y="920621"/>
            <a:ext cx="7924800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36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CASE CONFERENCE: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sz="3200" dirty="0" smtClean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Attendees: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32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DVOP</a:t>
            </a: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LVER or Business Services Rep</a:t>
            </a:r>
          </a:p>
          <a:p>
            <a:pPr marL="457200" indent="-4572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V</a:t>
            </a: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eteran</a:t>
            </a:r>
            <a:endParaRPr lang="en-US" sz="3200" dirty="0" smtClean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8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sz="3200" dirty="0" smtClean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sz="32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85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5"/>
          <p:cNvSpPr txBox="1">
            <a:spLocks noChangeArrowheads="1"/>
          </p:cNvSpPr>
          <p:nvPr/>
        </p:nvSpPr>
        <p:spPr bwMode="auto">
          <a:xfrm>
            <a:off x="815977" y="986108"/>
            <a:ext cx="75660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The LVER will perform this after a veteran is job ready. 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Box 5"/>
          <p:cNvSpPr txBox="1">
            <a:spLocks noChangeArrowheads="1"/>
          </p:cNvSpPr>
          <p:nvPr/>
        </p:nvSpPr>
        <p:spPr bwMode="auto">
          <a:xfrm>
            <a:off x="815977" y="986108"/>
            <a:ext cx="75660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Job Development Contact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Or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Job Referrals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Box 5"/>
          <p:cNvSpPr txBox="1">
            <a:spLocks noChangeArrowheads="1"/>
          </p:cNvSpPr>
          <p:nvPr/>
        </p:nvSpPr>
        <p:spPr bwMode="auto">
          <a:xfrm>
            <a:off x="815977" y="524445"/>
            <a:ext cx="7566025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The LVER organizes this event to help connect veterans and employers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5"/>
          <p:cNvSpPr txBox="1">
            <a:spLocks noChangeArrowheads="1"/>
          </p:cNvSpPr>
          <p:nvPr/>
        </p:nvSpPr>
        <p:spPr bwMode="auto">
          <a:xfrm>
            <a:off x="815977" y="1909438"/>
            <a:ext cx="75660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What is a Job Fair?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5"/>
          <p:cNvSpPr txBox="1">
            <a:spLocks noChangeArrowheads="1"/>
          </p:cNvSpPr>
          <p:nvPr/>
        </p:nvSpPr>
        <p:spPr bwMode="auto">
          <a:xfrm>
            <a:off x="815977" y="524444"/>
            <a:ext cx="7566025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When the LVER identifies a job opening and enters it in </a:t>
            </a:r>
            <a:r>
              <a:rPr lang="en-US" altLang="en-US" sz="6000" dirty="0" err="1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CalJOBS</a:t>
            </a:r>
            <a:r>
              <a:rPr lang="en-US" altLang="en-US" sz="6000" baseline="30000" dirty="0" err="1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SM</a:t>
            </a:r>
            <a:endParaRPr lang="en-US" altLang="en-US" sz="6000" baseline="30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5"/>
          <p:cNvSpPr txBox="1">
            <a:spLocks noChangeArrowheads="1"/>
          </p:cNvSpPr>
          <p:nvPr/>
        </p:nvSpPr>
        <p:spPr bwMode="auto">
          <a:xfrm>
            <a:off x="815977" y="2371102"/>
            <a:ext cx="75660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Job Identification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Box 5"/>
          <p:cNvSpPr txBox="1">
            <a:spLocks noChangeArrowheads="1"/>
          </p:cNvSpPr>
          <p:nvPr/>
        </p:nvSpPr>
        <p:spPr bwMode="auto">
          <a:xfrm>
            <a:off x="815977" y="524444"/>
            <a:ext cx="7566025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Developing a job based what the veterans have expressed an interest in.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Box 5"/>
          <p:cNvSpPr txBox="1">
            <a:spLocks noChangeArrowheads="1"/>
          </p:cNvSpPr>
          <p:nvPr/>
        </p:nvSpPr>
        <p:spPr bwMode="auto">
          <a:xfrm>
            <a:off x="815977" y="1909438"/>
            <a:ext cx="75660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What is Job Development?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Box 5"/>
          <p:cNvSpPr txBox="1">
            <a:spLocks noChangeArrowheads="1"/>
          </p:cNvSpPr>
          <p:nvPr/>
        </p:nvSpPr>
        <p:spPr bwMode="auto">
          <a:xfrm>
            <a:off x="815977" y="986108"/>
            <a:ext cx="75660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Developing relationships with employers in the community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Box 5"/>
          <p:cNvSpPr txBox="1">
            <a:spLocks noChangeArrowheads="1"/>
          </p:cNvSpPr>
          <p:nvPr/>
        </p:nvSpPr>
        <p:spPr bwMode="auto">
          <a:xfrm>
            <a:off x="815977" y="986108"/>
            <a:ext cx="75660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What is Marketing or Employer Outreach?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609600" y="910323"/>
            <a:ext cx="7924800" cy="557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36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CASE CONFERENCE: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sz="3200" dirty="0" smtClean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Objective: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32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The conversation should involve the strengths and skills of the job seeker combined with any limitations or accommodations the job seeker may need.</a:t>
            </a:r>
            <a:endParaRPr lang="en-US" sz="28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sz="3200" dirty="0" smtClean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sz="32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73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5"/>
          <p:cNvSpPr txBox="1">
            <a:spLocks noChangeArrowheads="1"/>
          </p:cNvSpPr>
          <p:nvPr/>
        </p:nvSpPr>
        <p:spPr bwMode="auto">
          <a:xfrm>
            <a:off x="815977" y="1109220"/>
            <a:ext cx="7566025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571500" indent="-571500">
              <a:spcBef>
                <a:spcPct val="0"/>
              </a:spcBef>
            </a:pPr>
            <a:r>
              <a:rPr lang="en-US" altLang="en-US" sz="28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A special disabled </a:t>
            </a:r>
            <a:r>
              <a:rPr lang="en-US" altLang="en-US" sz="2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veteran </a:t>
            </a:r>
          </a:p>
          <a:p>
            <a:pPr marL="571500" indent="-571500">
              <a:spcBef>
                <a:spcPct val="0"/>
              </a:spcBef>
            </a:pPr>
            <a:r>
              <a:rPr lang="en-US" altLang="en-US" sz="2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Homeless</a:t>
            </a:r>
          </a:p>
          <a:p>
            <a:pPr marL="571500" indent="-571500">
              <a:spcBef>
                <a:spcPct val="0"/>
              </a:spcBef>
            </a:pPr>
            <a:r>
              <a:rPr lang="en-US" altLang="en-US" sz="28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R</a:t>
            </a:r>
            <a:r>
              <a:rPr lang="en-US" altLang="en-US" sz="2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ecently separated </a:t>
            </a:r>
          </a:p>
          <a:p>
            <a:pPr marL="571500" indent="-571500">
              <a:spcBef>
                <a:spcPct val="0"/>
              </a:spcBef>
            </a:pPr>
            <a:r>
              <a:rPr lang="en-US" altLang="en-US" sz="28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O</a:t>
            </a:r>
            <a:r>
              <a:rPr lang="en-US" altLang="en-US" sz="2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ffender</a:t>
            </a:r>
          </a:p>
          <a:p>
            <a:pPr marL="571500" indent="-571500">
              <a:spcBef>
                <a:spcPct val="0"/>
              </a:spcBef>
            </a:pPr>
            <a:r>
              <a:rPr lang="en-US" altLang="en-US" sz="28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L</a:t>
            </a:r>
            <a:r>
              <a:rPr lang="en-US" altLang="en-US" sz="2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ack </a:t>
            </a:r>
            <a:r>
              <a:rPr lang="en-US" altLang="en-US" sz="28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high school </a:t>
            </a:r>
            <a:r>
              <a:rPr lang="en-US" altLang="en-US" sz="2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diploma </a:t>
            </a:r>
          </a:p>
          <a:p>
            <a:pPr marL="571500" indent="-571500">
              <a:spcBef>
                <a:spcPct val="0"/>
              </a:spcBef>
            </a:pPr>
            <a:r>
              <a:rPr lang="en-US" altLang="en-US" sz="28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L</a:t>
            </a:r>
            <a:r>
              <a:rPr lang="en-US" altLang="en-US" sz="2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ow income</a:t>
            </a:r>
          </a:p>
          <a:p>
            <a:pPr marL="571500" indent="-571500">
              <a:spcBef>
                <a:spcPct val="0"/>
              </a:spcBef>
            </a:pPr>
            <a:r>
              <a:rPr lang="en-US" altLang="en-US" sz="2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Ages 18-24</a:t>
            </a:r>
          </a:p>
          <a:p>
            <a:pPr marL="571500" indent="-571500">
              <a:spcBef>
                <a:spcPct val="0"/>
              </a:spcBef>
            </a:pPr>
            <a:r>
              <a:rPr lang="en-US" altLang="en-US" sz="2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Transitioning service members</a:t>
            </a: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Box 5"/>
          <p:cNvSpPr txBox="1">
            <a:spLocks noChangeArrowheads="1"/>
          </p:cNvSpPr>
          <p:nvPr/>
        </p:nvSpPr>
        <p:spPr bwMode="auto">
          <a:xfrm>
            <a:off x="815977" y="1724773"/>
            <a:ext cx="756602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What are the Significant Barriers to Employment (SBE).</a:t>
            </a:r>
            <a:endParaRPr lang="en-US" altLang="en-US" sz="48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Box 5"/>
          <p:cNvSpPr txBox="1">
            <a:spLocks noChangeArrowheads="1"/>
          </p:cNvSpPr>
          <p:nvPr/>
        </p:nvSpPr>
        <p:spPr bwMode="auto">
          <a:xfrm>
            <a:off x="815977" y="524444"/>
            <a:ext cx="7566025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Under this type of discharge, the veteran cannot receive JVSG services.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Box 5"/>
          <p:cNvSpPr txBox="1">
            <a:spLocks noChangeArrowheads="1"/>
          </p:cNvSpPr>
          <p:nvPr/>
        </p:nvSpPr>
        <p:spPr bwMode="auto">
          <a:xfrm>
            <a:off x="815977" y="1447773"/>
            <a:ext cx="756602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What is dishonorable discharge?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Box 5"/>
          <p:cNvSpPr txBox="1">
            <a:spLocks noChangeArrowheads="1"/>
          </p:cNvSpPr>
          <p:nvPr/>
        </p:nvSpPr>
        <p:spPr bwMode="auto">
          <a:xfrm>
            <a:off x="815977" y="1447773"/>
            <a:ext cx="756602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Staff who can serve veterans with no SBE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Box 5"/>
          <p:cNvSpPr txBox="1">
            <a:spLocks noChangeArrowheads="1"/>
          </p:cNvSpPr>
          <p:nvPr/>
        </p:nvSpPr>
        <p:spPr bwMode="auto">
          <a:xfrm>
            <a:off x="815977" y="1909437"/>
            <a:ext cx="75660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571500" indent="-571500">
              <a:spcBef>
                <a:spcPct val="0"/>
              </a:spcBef>
            </a:pPr>
            <a:r>
              <a:rPr lang="en-US" altLang="en-US" sz="4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Wagner-</a:t>
            </a:r>
            <a:r>
              <a:rPr lang="en-US" altLang="en-US" sz="4000" dirty="0" err="1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Peyser</a:t>
            </a:r>
            <a:r>
              <a:rPr lang="en-US" altLang="en-US" sz="4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Staff</a:t>
            </a:r>
          </a:p>
          <a:p>
            <a:pPr marL="571500" indent="-571500">
              <a:spcBef>
                <a:spcPct val="0"/>
              </a:spcBef>
            </a:pPr>
            <a:r>
              <a:rPr lang="en-US" altLang="en-US" sz="4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Title I (WIOA) Partners</a:t>
            </a:r>
          </a:p>
          <a:p>
            <a:pPr marL="571500" indent="-571500">
              <a:spcBef>
                <a:spcPct val="0"/>
              </a:spcBef>
            </a:pPr>
            <a:r>
              <a:rPr lang="en-US" altLang="en-US" sz="4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LVER</a:t>
            </a:r>
            <a:endParaRPr lang="en-US" altLang="en-US" sz="4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Box 5"/>
          <p:cNvSpPr txBox="1">
            <a:spLocks noChangeArrowheads="1"/>
          </p:cNvSpPr>
          <p:nvPr/>
        </p:nvSpPr>
        <p:spPr bwMode="auto">
          <a:xfrm>
            <a:off x="815977" y="755276"/>
            <a:ext cx="7566025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All veterans get this type of service regardless which program or partner they are served by.</a:t>
            </a:r>
            <a:endParaRPr lang="en-US" altLang="en-US" sz="54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Box 5"/>
          <p:cNvSpPr txBox="1">
            <a:spLocks noChangeArrowheads="1"/>
          </p:cNvSpPr>
          <p:nvPr/>
        </p:nvSpPr>
        <p:spPr bwMode="auto">
          <a:xfrm>
            <a:off x="815977" y="1909438"/>
            <a:ext cx="75660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Priority of Service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Box 5"/>
          <p:cNvSpPr txBox="1">
            <a:spLocks noChangeArrowheads="1"/>
          </p:cNvSpPr>
          <p:nvPr/>
        </p:nvSpPr>
        <p:spPr bwMode="auto">
          <a:xfrm>
            <a:off x="815977" y="1447773"/>
            <a:ext cx="756602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A staff who determines the SBE Eligibility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Box 5"/>
          <p:cNvSpPr txBox="1">
            <a:spLocks noChangeArrowheads="1"/>
          </p:cNvSpPr>
          <p:nvPr/>
        </p:nvSpPr>
        <p:spPr bwMode="auto">
          <a:xfrm>
            <a:off x="815977" y="2371102"/>
            <a:ext cx="75660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Who is the VSN?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609600" y="910323"/>
            <a:ext cx="7924800" cy="557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36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CASE CONFERENCE: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sz="3200" dirty="0" smtClean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Steps: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32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 marL="514350" indent="-514350">
              <a:spcBef>
                <a:spcPct val="0"/>
              </a:spcBef>
              <a:buFontTx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Establish a meeting time</a:t>
            </a:r>
          </a:p>
          <a:p>
            <a:pPr marL="514350" indent="-514350">
              <a:spcBef>
                <a:spcPct val="0"/>
              </a:spcBef>
              <a:buFontTx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Establish meeting objectives</a:t>
            </a:r>
          </a:p>
          <a:p>
            <a:pPr marL="514350" indent="-514350">
              <a:spcBef>
                <a:spcPct val="0"/>
              </a:spcBef>
              <a:buFontTx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Establish role responsibilities/ accountabilities</a:t>
            </a:r>
          </a:p>
          <a:p>
            <a:pPr marL="514350" indent="-514350">
              <a:spcBef>
                <a:spcPct val="0"/>
              </a:spcBef>
              <a:buFontTx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Establish a consistent meeting location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sz="32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35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896048"/>
            <a:ext cx="4876800" cy="23043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0800"/>
            <a:ext cx="8153400" cy="2264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Box 5"/>
          <p:cNvSpPr txBox="1">
            <a:spLocks noChangeArrowheads="1"/>
          </p:cNvSpPr>
          <p:nvPr/>
        </p:nvSpPr>
        <p:spPr bwMode="auto">
          <a:xfrm>
            <a:off x="815977" y="1447773"/>
            <a:ext cx="756602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The JVSG staff receive guidance from what letter?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29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4191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1905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2667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477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7239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4953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5715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11" name="Rectangle 10"/>
          <p:cNvSpPr/>
          <p:nvPr/>
        </p:nvSpPr>
        <p:spPr>
          <a:xfrm>
            <a:off x="1143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1143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7239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1905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6477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16" name="Rectangle 15"/>
          <p:cNvSpPr/>
          <p:nvPr/>
        </p:nvSpPr>
        <p:spPr>
          <a:xfrm>
            <a:off x="2667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17" name="Rectangle 16"/>
          <p:cNvSpPr/>
          <p:nvPr/>
        </p:nvSpPr>
        <p:spPr>
          <a:xfrm>
            <a:off x="5715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18" name="Rectangle 17"/>
          <p:cNvSpPr/>
          <p:nvPr/>
        </p:nvSpPr>
        <p:spPr>
          <a:xfrm>
            <a:off x="3429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19" name="Rectangle 18"/>
          <p:cNvSpPr/>
          <p:nvPr/>
        </p:nvSpPr>
        <p:spPr>
          <a:xfrm>
            <a:off x="4953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20" name="Rectangle 19"/>
          <p:cNvSpPr/>
          <p:nvPr/>
        </p:nvSpPr>
        <p:spPr>
          <a:xfrm>
            <a:off x="4191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21" name="TextBox 20"/>
          <p:cNvSpPr txBox="1"/>
          <p:nvPr/>
        </p:nvSpPr>
        <p:spPr bwMode="auto">
          <a:xfrm>
            <a:off x="4114800" y="5558288"/>
            <a:ext cx="9144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8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Start Timer</a:t>
            </a:r>
          </a:p>
        </p:txBody>
      </p:sp>
      <p:sp>
        <p:nvSpPr>
          <p:cNvPr id="22" name="TextBox 21">
            <a:hlinkClick r:id="" action="ppaction://hlinkshowjump?jump=nextslide"/>
          </p:cNvPr>
          <p:cNvSpPr txBox="1"/>
          <p:nvPr/>
        </p:nvSpPr>
        <p:spPr bwMode="auto">
          <a:xfrm>
            <a:off x="8099424" y="5384511"/>
            <a:ext cx="8159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8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GO TO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PROMPT</a:t>
            </a:r>
            <a:endParaRPr lang="en-US" sz="8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8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(RESPONSE)</a:t>
            </a:r>
            <a:endParaRPr lang="en-US" sz="8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30 Second Timer With Jeopardy Thinking Music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" presetClass="exit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0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000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6" grpId="1" animBg="1"/>
      <p:bldP spid="17" grpId="0" animBg="1"/>
      <p:bldP spid="18" grpId="0" animBg="1"/>
      <p:bldP spid="18" grpId="1" animBg="1"/>
      <p:bldP spid="19" grpId="0" animBg="1"/>
      <p:bldP spid="20" grpId="0" animBg="1"/>
      <p:bldP spid="20" grpId="1" animBg="1"/>
      <p:bldP spid="2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Box 5"/>
          <p:cNvSpPr txBox="1">
            <a:spLocks noChangeArrowheads="1"/>
          </p:cNvSpPr>
          <p:nvPr/>
        </p:nvSpPr>
        <p:spPr bwMode="auto">
          <a:xfrm>
            <a:off x="815977" y="1909438"/>
            <a:ext cx="75660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What is the VPL 03-14?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609600" y="910324"/>
            <a:ext cx="7924800" cy="557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36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CASE CONFERENCE: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sz="3200" dirty="0" smtClean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Steps (cont.):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32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>
              <a:spcBef>
                <a:spcPct val="0"/>
              </a:spcBef>
            </a:pP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5. Develop an action plan template</a:t>
            </a:r>
          </a:p>
          <a:p>
            <a:pPr>
              <a:spcBef>
                <a:spcPct val="0"/>
              </a:spcBef>
            </a:pP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6. Discuss additional interventions  </a:t>
            </a:r>
          </a:p>
          <a:p>
            <a:pPr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  related (to) the specific job  </a:t>
            </a:r>
          </a:p>
          <a:p>
            <a:pPr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  seeker</a:t>
            </a:r>
          </a:p>
          <a:p>
            <a:pPr>
              <a:spcBef>
                <a:spcPct val="0"/>
              </a:spcBef>
            </a:pP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7. Involve the manager when </a:t>
            </a:r>
          </a:p>
          <a:p>
            <a:pPr>
              <a:spcBef>
                <a:spcPct val="0"/>
              </a:spcBef>
            </a:pPr>
            <a:r>
              <a:rPr lang="en-US" sz="32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  necessary </a:t>
            </a:r>
          </a:p>
          <a:p>
            <a:pPr>
              <a:spcBef>
                <a:spcPct val="0"/>
              </a:spcBef>
            </a:pPr>
            <a:endParaRPr lang="en-US" sz="3200" dirty="0" smtClean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69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Jeopard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DB01"/>
      </a:hlink>
      <a:folHlink>
        <a:srgbClr val="3366FF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anchor="ctr" anchorCtr="0">
        <a:spAutoFit/>
      </a:bodyPr>
      <a:lstStyle>
        <a:defPPr algn="ctr">
          <a:spcBef>
            <a:spcPct val="0"/>
          </a:spcBef>
          <a:buFontTx/>
          <a:buNone/>
          <a:defRPr sz="6000" dirty="0">
            <a:solidFill>
              <a:schemeClr val="bg1"/>
            </a:solidFill>
            <a:latin typeface="Arial Black" pitchFamily="34" charset="0"/>
            <a:cs typeface="Arial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CC"/>
        </a:hlink>
        <a:folHlink>
          <a:srgbClr val="00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Jeopard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DB01"/>
      </a:hlink>
      <a:folHlink>
        <a:srgbClr val="3366FF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anchor="ctr" anchorCtr="0">
        <a:spAutoFit/>
      </a:bodyPr>
      <a:lstStyle>
        <a:defPPr algn="ctr">
          <a:spcBef>
            <a:spcPct val="0"/>
          </a:spcBef>
          <a:buFontTx/>
          <a:buNone/>
          <a:defRPr sz="6000" dirty="0">
            <a:solidFill>
              <a:schemeClr val="bg1"/>
            </a:solidFill>
            <a:latin typeface="Arial Black" pitchFamily="34" charset="0"/>
            <a:cs typeface="Arial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CC"/>
        </a:hlink>
        <a:folHlink>
          <a:srgbClr val="00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2464</TotalTime>
  <Words>1082</Words>
  <Application>Microsoft Office PowerPoint</Application>
  <PresentationFormat>On-screen Show (4:3)</PresentationFormat>
  <Paragraphs>224</Paragraphs>
  <Slides>82</Slides>
  <Notes>5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Arial</vt:lpstr>
      <vt:lpstr>Arial Black</vt:lpstr>
      <vt:lpstr>Arial Narrow</vt:lpstr>
      <vt:lpstr>Calibri</vt:lpstr>
      <vt:lpstr>Impact</vt:lpstr>
      <vt:lpstr>Tahoma</vt:lpstr>
      <vt:lpstr>Times New Roman</vt:lpstr>
      <vt:lpstr>Wingdings</vt:lpstr>
      <vt:lpstr>Default Design</vt:lpstr>
      <vt:lpstr>1_Default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Youthdownloads.com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Jeopardy Powerpoint Template</dc:title>
  <dc:subject>Jeopardy Powerpoint Game</dc:subject>
  <dc:creator>Reid Powell</dc:creator>
  <cp:keywords>Jeopardy</cp:keywords>
  <cp:lastModifiedBy>Rivera, Anthony</cp:lastModifiedBy>
  <cp:revision>127</cp:revision>
  <dcterms:created xsi:type="dcterms:W3CDTF">1999-10-07T17:16:48Z</dcterms:created>
  <dcterms:modified xsi:type="dcterms:W3CDTF">2017-12-13T16:46:57Z</dcterms:modified>
  <cp:category>Game Shows</cp:category>
</cp:coreProperties>
</file>